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506" r:id="rId2"/>
    <p:sldId id="600" r:id="rId3"/>
    <p:sldId id="601" r:id="rId4"/>
    <p:sldId id="507" r:id="rId5"/>
    <p:sldId id="578" r:id="rId6"/>
    <p:sldId id="602" r:id="rId7"/>
    <p:sldId id="603" r:id="rId8"/>
    <p:sldId id="417" r:id="rId9"/>
    <p:sldId id="606" r:id="rId10"/>
    <p:sldId id="565" r:id="rId11"/>
    <p:sldId id="566" r:id="rId12"/>
    <p:sldId id="567" r:id="rId13"/>
    <p:sldId id="568" r:id="rId14"/>
    <p:sldId id="607" r:id="rId15"/>
    <p:sldId id="569" r:id="rId16"/>
    <p:sldId id="570" r:id="rId17"/>
    <p:sldId id="571" r:id="rId18"/>
    <p:sldId id="574" r:id="rId19"/>
    <p:sldId id="604" r:id="rId20"/>
    <p:sldId id="573" r:id="rId21"/>
    <p:sldId id="605" r:id="rId22"/>
    <p:sldId id="608" r:id="rId23"/>
    <p:sldId id="622" r:id="rId24"/>
    <p:sldId id="564" r:id="rId25"/>
    <p:sldId id="609" r:id="rId26"/>
    <p:sldId id="610" r:id="rId27"/>
    <p:sldId id="483" r:id="rId28"/>
    <p:sldId id="611" r:id="rId29"/>
    <p:sldId id="612" r:id="rId30"/>
    <p:sldId id="623" r:id="rId31"/>
    <p:sldId id="624" r:id="rId32"/>
    <p:sldId id="279" r:id="rId33"/>
    <p:sldId id="900" r:id="rId34"/>
    <p:sldId id="589" r:id="rId35"/>
    <p:sldId id="901" r:id="rId36"/>
    <p:sldId id="902" r:id="rId37"/>
    <p:sldId id="903" r:id="rId38"/>
    <p:sldId id="904" r:id="rId39"/>
    <p:sldId id="905" r:id="rId40"/>
    <p:sldId id="269" r:id="rId41"/>
    <p:sldId id="906" r:id="rId42"/>
    <p:sldId id="907" r:id="rId43"/>
    <p:sldId id="908" r:id="rId44"/>
    <p:sldId id="909" r:id="rId45"/>
    <p:sldId id="910" r:id="rId46"/>
    <p:sldId id="911" r:id="rId47"/>
    <p:sldId id="912" r:id="rId48"/>
    <p:sldId id="913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75148" autoAdjust="0"/>
  </p:normalViewPr>
  <p:slideViewPr>
    <p:cSldViewPr snapToGrid="0">
      <p:cViewPr varScale="1">
        <p:scale>
          <a:sx n="133" d="100"/>
          <a:sy n="133" d="100"/>
        </p:scale>
        <p:origin x="38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Other examples in medicine?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High annotation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9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high annotation cost</a:t>
            </a:r>
          </a:p>
          <a:p>
            <a:pPr marL="171450" indent="-171450">
              <a:buFontTx/>
              <a:buChar char="-"/>
            </a:pPr>
            <a:r>
              <a:rPr lang="en-US" dirty="0"/>
              <a:t>Does not distinguish between distinct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9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 boundaries of optic disc, fovea, blood vessels</a:t>
            </a:r>
          </a:p>
          <a:p>
            <a:endParaRPr lang="en-US" dirty="0"/>
          </a:p>
          <a:p>
            <a:r>
              <a:rPr lang="en-US" dirty="0"/>
              <a:t>“pixel-wise classification”</a:t>
            </a:r>
          </a:p>
          <a:p>
            <a:r>
              <a:rPr lang="en-US" dirty="0"/>
              <a:t>Similar to classification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46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Combines advantages of each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37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268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lesion burden in 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Tumor burden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Cardiomyopathy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matter / white matter volume / volume of midbrain structures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 measures to specific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027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15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alternatives to CNN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427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69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Intuitive perspective</a:t>
            </a:r>
          </a:p>
          <a:p>
            <a:pPr marL="0" indent="0">
              <a:buNone/>
            </a:pPr>
            <a:r>
              <a:rPr lang="en-US" dirty="0"/>
              <a:t>Interactive</a:t>
            </a:r>
          </a:p>
          <a:p>
            <a:pPr marL="0" indent="0">
              <a:buNone/>
            </a:pPr>
            <a:r>
              <a:rPr lang="en-US" dirty="0"/>
              <a:t>More details in async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338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382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this because h and \sigma(h) are always the same size!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C36FA-DBBA-6141-8519-EF3DFAEADE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01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contrast that with image processing</a:t>
            </a:r>
          </a:p>
          <a:p>
            <a:r>
              <a:rPr lang="en-US" dirty="0"/>
              <a:t>Want a model that identifies “Bernese Mountain dog”</a:t>
            </a:r>
          </a:p>
          <a:p>
            <a:r>
              <a:rPr lang="en-US" dirty="0"/>
              <a:t>What are the predictors here?</a:t>
            </a:r>
          </a:p>
          <a:p>
            <a:endParaRPr lang="en-US" dirty="0"/>
          </a:p>
          <a:p>
            <a:r>
              <a:rPr lang="en-US" dirty="0"/>
              <a:t>First: a single pixel has little to do with the outcome</a:t>
            </a:r>
          </a:p>
          <a:p>
            <a:r>
              <a:rPr lang="en-US" dirty="0"/>
              <a:t>Second: pixels are arranged in a meaningful way – not true of the previous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5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for medical images</a:t>
            </a:r>
          </a:p>
          <a:p>
            <a:endParaRPr lang="en-US" dirty="0"/>
          </a:p>
          <a:p>
            <a:r>
              <a:rPr lang="en-US" dirty="0"/>
              <a:t>Thinking about this fundoscopic image, does it really matter whether a specific pixel is light versus dark?</a:t>
            </a:r>
          </a:p>
          <a:p>
            <a:r>
              <a:rPr lang="en-US" dirty="0"/>
              <a:t>What matters are the pixels in relation to one another.</a:t>
            </a:r>
          </a:p>
          <a:p>
            <a:endParaRPr lang="en-US" dirty="0"/>
          </a:p>
          <a:p>
            <a:r>
              <a:rPr lang="en-US" dirty="0"/>
              <a:t>Together they form vessels, suggest exudates, comprise the optic disk – but in isolation, they are near meaningless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898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APACHE we can go straight from predictors to label</a:t>
            </a:r>
          </a:p>
          <a:p>
            <a:r>
              <a:rPr lang="en-US" dirty="0"/>
              <a:t>here we have to build up our understanding of the image bit by bit. </a:t>
            </a:r>
          </a:p>
          <a:p>
            <a:endParaRPr lang="en-US" dirty="0"/>
          </a:p>
          <a:p>
            <a:r>
              <a:rPr lang="en-US" dirty="0"/>
              <a:t>pixels…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lines, arcs, textures</a:t>
            </a:r>
          </a:p>
          <a:p>
            <a:r>
              <a:rPr lang="en-US" dirty="0"/>
              <a:t>lines and arcs </a:t>
            </a:r>
            <a:r>
              <a:rPr lang="en-US" dirty="0">
                <a:sym typeface="Wingdings" pitchFamily="2" charset="2"/>
              </a:rPr>
              <a:t> shapes, contours</a:t>
            </a:r>
          </a:p>
          <a:p>
            <a:r>
              <a:rPr lang="en-US" dirty="0">
                <a:sym typeface="Wingdings" pitchFamily="2" charset="2"/>
              </a:rPr>
              <a:t>Shapes, contours  paw, ear, eye</a:t>
            </a:r>
          </a:p>
          <a:p>
            <a:r>
              <a:rPr lang="en-US" dirty="0">
                <a:sym typeface="Wingdings" pitchFamily="2" charset="2"/>
              </a:rPr>
              <a:t>Paw, ear, eye  dog</a:t>
            </a:r>
          </a:p>
          <a:p>
            <a:endParaRPr lang="en-US" dirty="0"/>
          </a:p>
          <a:p>
            <a:r>
              <a:rPr lang="en-US" dirty="0"/>
              <a:t>All these patterns – we call them motifs</a:t>
            </a:r>
          </a:p>
          <a:p>
            <a:r>
              <a:rPr lang="en-US" dirty="0"/>
              <a:t>And they are arranged in a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239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Hinton:</a:t>
            </a:r>
          </a:p>
          <a:p>
            <a:r>
              <a:rPr lang="en-US" dirty="0"/>
              <a:t>“If there were simple rules”… it wouldn’t have taken us until 2012 to figure this out.</a:t>
            </a:r>
          </a:p>
          <a:p>
            <a:endParaRPr lang="en-US" dirty="0"/>
          </a:p>
          <a:p>
            <a:r>
              <a:rPr lang="en-US" dirty="0"/>
              <a:t>So, is there a simple rule you can use to determine whether a dog is present?</a:t>
            </a:r>
          </a:p>
          <a:p>
            <a:r>
              <a:rPr lang="en-US" dirty="0"/>
              <a:t>Maybe…. If the rule can be in terms eyes, ears, and paws</a:t>
            </a:r>
          </a:p>
          <a:p>
            <a:endParaRPr lang="en-US" dirty="0"/>
          </a:p>
          <a:p>
            <a:r>
              <a:rPr lang="en-US" dirty="0"/>
              <a:t>Rule for paws is based on shapes</a:t>
            </a:r>
          </a:p>
          <a:p>
            <a:r>
              <a:rPr lang="en-US" dirty="0"/>
              <a:t>Rule for shapes is based on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might features at different levels of THIS hierarchy look like?</a:t>
            </a:r>
          </a:p>
          <a:p>
            <a:endParaRPr lang="en-US" dirty="0"/>
          </a:p>
          <a:p>
            <a:r>
              <a:rPr lang="en-US" dirty="0"/>
              <a:t>top level: retinopathy</a:t>
            </a:r>
          </a:p>
          <a:p>
            <a:r>
              <a:rPr lang="en-US" dirty="0"/>
              <a:t>high level: microaneurysms, exudates, hemorrhage,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mid level: blood vessels, retinal textures, etc.</a:t>
            </a:r>
          </a:p>
          <a:p>
            <a:endParaRPr lang="en-US" dirty="0"/>
          </a:p>
          <a:p>
            <a:r>
              <a:rPr lang="en-US" dirty="0"/>
              <a:t>Low level: edges, curves, etc. same as before!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9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high level stuff is very different when talking about retina versus talking about dog.</a:t>
            </a:r>
          </a:p>
          <a:p>
            <a:r>
              <a:rPr lang="en-US" dirty="0"/>
              <a:t>But the low level stuff, that’s common to all images.</a:t>
            </a:r>
          </a:p>
          <a:p>
            <a:endParaRPr lang="en-US" dirty="0"/>
          </a:p>
          <a:p>
            <a:r>
              <a:rPr lang="en-US" dirty="0"/>
              <a:t>And so, when we learn these models, we have to learn the high level stuff anew each time. </a:t>
            </a:r>
          </a:p>
          <a:p>
            <a:r>
              <a:rPr lang="en-US" dirty="0"/>
              <a:t>But how to detect the low level stuff -- that we can just remember from other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87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306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-&gt; architecture</a:t>
            </a:r>
          </a:p>
          <a:p>
            <a:endParaRPr lang="en-US" dirty="0"/>
          </a:p>
          <a:p>
            <a:r>
              <a:rPr lang="en-US" dirty="0"/>
              <a:t>CHECKPOINT -&gt;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9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56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19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10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100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76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~130k images -&gt; they fine-tune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what’s happening here</a:t>
            </a:r>
          </a:p>
          <a:p>
            <a:endParaRPr lang="en-US" dirty="0"/>
          </a:p>
          <a:p>
            <a:r>
              <a:rPr lang="en-US" dirty="0"/>
              <a:t>Let’s break it down piece by piece…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200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for other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66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 with binary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63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Imagenet</a:t>
            </a:r>
            <a:endParaRPr lang="en-US" dirty="0"/>
          </a:p>
          <a:p>
            <a:r>
              <a:rPr lang="en-US" dirty="0"/>
              <a:t>Any problem with using classification for these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79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this be binary?</a:t>
            </a:r>
          </a:p>
          <a:p>
            <a:r>
              <a:rPr lang="en-US" dirty="0"/>
              <a:t>Could this be multi-class?</a:t>
            </a:r>
          </a:p>
          <a:p>
            <a:r>
              <a:rPr lang="en-US" dirty="0"/>
              <a:t>How many classes?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267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Overcome limit of classification</a:t>
            </a:r>
          </a:p>
          <a:p>
            <a:r>
              <a:rPr lang="en-US" dirty="0"/>
              <a:t>Typically a limited number of classes</a:t>
            </a:r>
          </a:p>
          <a:p>
            <a:endParaRPr lang="en-US" dirty="0"/>
          </a:p>
          <a:p>
            <a:r>
              <a:rPr lang="en-US" dirty="0"/>
              <a:t>Describe output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2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6/2/23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9bHTlYFwhg?feature=oembed" TargetMode="Externa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Medical Image Analysis with CNNs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AFCBE-05CD-E049-904A-5BB47FB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2674938"/>
            <a:ext cx="8420100" cy="3136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7D1161-3D8F-80B3-289D-362815F86C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7621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20"/>
          <a:stretch/>
        </p:blipFill>
        <p:spPr>
          <a:xfrm>
            <a:off x="7280977" y="1653669"/>
            <a:ext cx="3952374" cy="418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5282" y="6373497"/>
            <a:ext cx="45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et al., 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Biomedical Imaging,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1600" dirty="0"/>
          </a:p>
        </p:txBody>
      </p:sp>
      <p:pic>
        <p:nvPicPr>
          <p:cNvPr id="7" name="Picture 1" descr="page10image50719920">
            <a:extLst>
              <a:ext uri="{FF2B5EF4-FFF2-40B4-BE49-F238E27FC236}">
                <a16:creationId xmlns:a16="http://schemas.microsoft.com/office/drawing/2014/main" id="{63B0D3B0-8490-984B-9A4B-01165BA47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522" y="1653669"/>
            <a:ext cx="5738478" cy="33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DD2B5-05E0-4649-BE04-3B425A29529C}"/>
              </a:ext>
            </a:extLst>
          </p:cNvPr>
          <p:cNvSpPr/>
          <p:nvPr/>
        </p:nvSpPr>
        <p:spPr>
          <a:xfrm>
            <a:off x="1817842" y="5935001"/>
            <a:ext cx="281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Kawazoe et al.,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J. Imaging, 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A7144-7DDA-5447-9D19-A4F9E5CA04EA}"/>
              </a:ext>
            </a:extLst>
          </p:cNvPr>
          <p:cNvSpPr/>
          <p:nvPr/>
        </p:nvSpPr>
        <p:spPr>
          <a:xfrm>
            <a:off x="1266801" y="5565669"/>
            <a:ext cx="391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Glomerular Detection with Faster-RCNN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EE274-40C5-6B4F-AB58-5843650360E4}"/>
              </a:ext>
            </a:extLst>
          </p:cNvPr>
          <p:cNvSpPr/>
          <p:nvPr/>
        </p:nvSpPr>
        <p:spPr>
          <a:xfrm>
            <a:off x="7556322" y="6004165"/>
            <a:ext cx="34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Pulmonary Nodule detection in CT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3D07C38-F2B2-3E20-B0C5-CA6A62B4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in Medicine</a:t>
            </a:r>
          </a:p>
        </p:txBody>
      </p:sp>
    </p:spTree>
    <p:extLst>
      <p:ext uri="{BB962C8B-B14F-4D97-AF65-F5344CB8AC3E}">
        <p14:creationId xmlns:p14="http://schemas.microsoft.com/office/powerpoint/2010/main" val="210403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7F520A-3790-D147-BB11-8CDEF9CDE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460" y="971549"/>
            <a:ext cx="9149080" cy="54711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3D7E7-C26A-4605-7BF6-97EA8B6D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67"/>
            <a:ext cx="10515600" cy="1325563"/>
          </a:xfrm>
        </p:spPr>
        <p:txBody>
          <a:bodyPr anchor="t"/>
          <a:lstStyle/>
          <a:p>
            <a:r>
              <a:rPr lang="en-US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00778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273-CFEA-0344-8C08-45E762FE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3" y="584882"/>
            <a:ext cx="3673929" cy="508113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of optic disc, fovea and retinal vasculature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Journal of Computational Science</a:t>
            </a:r>
            <a:r>
              <a:rPr lang="en-US" sz="2000" dirty="0"/>
              <a:t>, </a:t>
            </a:r>
            <a:r>
              <a:rPr lang="en-US" sz="2000" i="1" dirty="0"/>
              <a:t>20</a:t>
            </a:r>
            <a:r>
              <a:rPr lang="en-US" sz="2000" dirty="0"/>
              <a:t>, 70-79 (2017).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0F72-DD37-1340-BFCC-6C7198EE3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8128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42F8F-4697-3042-88C9-1CDF07FE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22814"/>
            <a:ext cx="81280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3D1953-70AB-EA4B-A592-D5538A1B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622"/>
            <a:ext cx="10515600" cy="1325563"/>
          </a:xfrm>
        </p:spPr>
        <p:txBody>
          <a:bodyPr/>
          <a:lstStyle/>
          <a:p>
            <a:r>
              <a:rPr lang="en-US" dirty="0"/>
              <a:t>Detect objects, classify them, and define their boundaries (i.e. segment)</a:t>
            </a:r>
          </a:p>
        </p:txBody>
      </p:sp>
    </p:spTree>
    <p:extLst>
      <p:ext uri="{BB962C8B-B14F-4D97-AF65-F5344CB8AC3E}">
        <p14:creationId xmlns:p14="http://schemas.microsoft.com/office/powerpoint/2010/main" val="170727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922F7-AB7D-464E-8B77-26CC43171A3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0829" y="1417639"/>
            <a:ext cx="4089400" cy="3820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1F0109-6388-0240-A153-3AB8149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603546"/>
            <a:ext cx="4843461" cy="3268322"/>
          </a:xfrm>
        </p:spPr>
        <p:txBody>
          <a:bodyPr>
            <a:normAutofit/>
          </a:bodyPr>
          <a:lstStyle/>
          <a:p>
            <a:r>
              <a:rPr lang="en-US" dirty="0"/>
              <a:t>Why Segment?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 Precisely Identify Boundaries</a:t>
            </a:r>
          </a:p>
        </p:txBody>
      </p:sp>
    </p:spTree>
    <p:extLst>
      <p:ext uri="{BB962C8B-B14F-4D97-AF65-F5344CB8AC3E}">
        <p14:creationId xmlns:p14="http://schemas.microsoft.com/office/powerpoint/2010/main" val="5252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95E4-B286-C049-AF5F-4D6F1820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Segment?</a:t>
            </a:r>
            <a:br>
              <a:rPr lang="en-US" dirty="0"/>
            </a:br>
            <a:r>
              <a:rPr lang="en-US" dirty="0"/>
              <a:t>-&gt; Determine Areas or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AABE-B248-B244-B986-21393BF0A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9" y="2187979"/>
            <a:ext cx="6433081" cy="41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F5E-9776-5543-A74B-C9C177C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22" y="632732"/>
            <a:ext cx="897513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Segment?</a:t>
            </a:r>
            <a:br>
              <a:rPr lang="en-US" dirty="0"/>
            </a:br>
            <a:r>
              <a:rPr lang="en-US" dirty="0"/>
              <a:t>-&gt; Extract features when direct classification is not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9D0E-8192-C048-B0BE-5E97B4969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9" y="1775732"/>
            <a:ext cx="2488384" cy="440848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EE3FE5-E900-124D-B01B-46072B306756}"/>
              </a:ext>
            </a:extLst>
          </p:cNvPr>
          <p:cNvSpPr/>
          <p:nvPr/>
        </p:nvSpPr>
        <p:spPr>
          <a:xfrm>
            <a:off x="3355522" y="3294175"/>
            <a:ext cx="2073728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C30F6-CEEC-5B42-B497-BAE68342F844}"/>
              </a:ext>
            </a:extLst>
          </p:cNvPr>
          <p:cNvSpPr/>
          <p:nvPr/>
        </p:nvSpPr>
        <p:spPr>
          <a:xfrm>
            <a:off x="5815555" y="3294175"/>
            <a:ext cx="2773273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lengths and areas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26ED3-3E3C-7B4B-A334-B5CE18FF6DDA}"/>
              </a:ext>
            </a:extLst>
          </p:cNvPr>
          <p:cNvSpPr/>
          <p:nvPr/>
        </p:nvSpPr>
        <p:spPr>
          <a:xfrm>
            <a:off x="8975133" y="3294175"/>
            <a:ext cx="3011896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Classifier for Genetic or Growth Disorder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FB37-AC46-7A42-93C7-6C15AF4174EF}"/>
              </a:ext>
            </a:extLst>
          </p:cNvPr>
          <p:cNvCxnSpPr>
            <a:stCxn id="4" idx="3"/>
          </p:cNvCxnSpPr>
          <p:nvPr/>
        </p:nvCxnSpPr>
        <p:spPr>
          <a:xfrm flipV="1">
            <a:off x="2885713" y="3979975"/>
            <a:ext cx="4698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C2C54-9D9D-2F41-BF96-4EBA7C563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60613" y="3979975"/>
            <a:ext cx="35494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EF1-0051-C14B-80BC-FAEE8CC62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8828" y="3979975"/>
            <a:ext cx="386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089-408A-A947-8CD3-055D42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381000"/>
            <a:ext cx="5990575" cy="6096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Segmentation of Colon Polyps in Real Time</a:t>
            </a:r>
          </a:p>
        </p:txBody>
      </p:sp>
      <p:pic>
        <p:nvPicPr>
          <p:cNvPr id="4" name="41551_2018_301_MOESM3_ESM.mp4">
            <a:hlinkClick r:id="" action="ppaction://media"/>
            <a:extLst>
              <a:ext uri="{FF2B5EF4-FFF2-40B4-BE49-F238E27FC236}">
                <a16:creationId xmlns:a16="http://schemas.microsoft.com/office/drawing/2014/main" id="{C8D4C28C-CDDE-5243-A4A8-BCD45C785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210549" y="152048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49A4-FA40-BBC1-4045-DBD79F8E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all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59EF-6D51-B11A-AFD2-DD20F7C6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are made with a convolutional neural network (CNN), which is a neural network with </a:t>
            </a:r>
            <a:r>
              <a:rPr lang="en-US" i="1" dirty="0"/>
              <a:t>convolutional</a:t>
            </a:r>
            <a:r>
              <a:rPr lang="en-US" dirty="0"/>
              <a:t> (rather than </a:t>
            </a:r>
            <a:r>
              <a:rPr lang="en-US" i="1" dirty="0"/>
              <a:t>fully-connected</a:t>
            </a:r>
            <a:r>
              <a:rPr lang="en-US" dirty="0"/>
              <a:t>) layers.</a:t>
            </a:r>
          </a:p>
          <a:p>
            <a:endParaRPr lang="en-US" dirty="0"/>
          </a:p>
          <a:p>
            <a:r>
              <a:rPr lang="en-US" dirty="0"/>
              <a:t>These models </a:t>
            </a:r>
            <a:r>
              <a:rPr lang="en-US" u="sng" dirty="0"/>
              <a:t>are not trained from scratch</a:t>
            </a:r>
            <a:r>
              <a:rPr lang="en-US" dirty="0"/>
              <a:t>. Instead of beginning with random parameters, we begin with parameters learned from a different, usually non-medical task.</a:t>
            </a:r>
          </a:p>
        </p:txBody>
      </p:sp>
    </p:spTree>
    <p:extLst>
      <p:ext uri="{BB962C8B-B14F-4D97-AF65-F5344CB8AC3E}">
        <p14:creationId xmlns:p14="http://schemas.microsoft.com/office/powerpoint/2010/main" val="150933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What can CNNs do, and how is it relevant to clinical medicine?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CNNs work, in brief?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we (re)-train a model to classify medical images?</a:t>
            </a:r>
          </a:p>
          <a:p>
            <a:pPr>
              <a:spcAft>
                <a:spcPts val="1200"/>
              </a:spcAft>
            </a:pPr>
            <a:r>
              <a:rPr lang="en-US" dirty="0"/>
              <a:t>Notes on image data pre-processing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5856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01A4-E8EF-8B4F-9721-F326CD77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502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Approach: Start with </a:t>
            </a:r>
            <a:r>
              <a:rPr lang="en-US" sz="3600" dirty="0" err="1"/>
              <a:t>SegNet</a:t>
            </a:r>
            <a:r>
              <a:rPr lang="en-US" sz="3600" dirty="0"/>
              <a:t>, then re-train to identify polyps</a:t>
            </a:r>
          </a:p>
        </p:txBody>
      </p:sp>
      <p:pic>
        <p:nvPicPr>
          <p:cNvPr id="3" name="Online Media 2" descr="SegNet Technical Description">
            <a:hlinkClick r:id="" action="ppaction://media"/>
            <a:extLst>
              <a:ext uri="{FF2B5EF4-FFF2-40B4-BE49-F238E27FC236}">
                <a16:creationId xmlns:a16="http://schemas.microsoft.com/office/drawing/2014/main" id="{4B3C2C25-2E98-494A-A992-62009B8515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47658" y="1365502"/>
            <a:ext cx="8896684" cy="5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49A4-FA40-BBC1-4045-DBD79F8E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all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59EF-6D51-B11A-AFD2-DD20F7C6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are made with a convolutional neural network (CNN), which is a neural network with </a:t>
            </a:r>
            <a:r>
              <a:rPr lang="en-US" i="1" dirty="0"/>
              <a:t>convolutional</a:t>
            </a:r>
            <a:r>
              <a:rPr lang="en-US" dirty="0"/>
              <a:t> (rather than </a:t>
            </a:r>
            <a:r>
              <a:rPr lang="en-US" i="1" dirty="0"/>
              <a:t>fully-connected</a:t>
            </a:r>
            <a:r>
              <a:rPr lang="en-US" dirty="0"/>
              <a:t>) layers.</a:t>
            </a:r>
          </a:p>
          <a:p>
            <a:endParaRPr lang="en-US" dirty="0"/>
          </a:p>
          <a:p>
            <a:r>
              <a:rPr lang="en-US" dirty="0"/>
              <a:t>These models </a:t>
            </a:r>
            <a:r>
              <a:rPr lang="en-US" u="sng" dirty="0"/>
              <a:t>are not trained from scratch</a:t>
            </a:r>
            <a:r>
              <a:rPr lang="en-US" dirty="0"/>
              <a:t>. Instead of beginning with random parameters, we begin with parameters learned from a different, usually non-medical task.</a:t>
            </a:r>
          </a:p>
          <a:p>
            <a:pPr lvl="1"/>
            <a:r>
              <a:rPr lang="en-US" dirty="0"/>
              <a:t>Why is this a good idea?</a:t>
            </a:r>
          </a:p>
          <a:p>
            <a:pPr lvl="1"/>
            <a:r>
              <a:rPr lang="en-US" dirty="0"/>
              <a:t>How can we develop our own CNN model?</a:t>
            </a:r>
          </a:p>
        </p:txBody>
      </p:sp>
    </p:spTree>
    <p:extLst>
      <p:ext uri="{BB962C8B-B14F-4D97-AF65-F5344CB8AC3E}">
        <p14:creationId xmlns:p14="http://schemas.microsoft.com/office/powerpoint/2010/main" val="278356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CNNs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feature extraction (like the MLP).</a:t>
            </a:r>
          </a:p>
        </p:txBody>
      </p:sp>
    </p:spTree>
    <p:extLst>
      <p:ext uri="{BB962C8B-B14F-4D97-AF65-F5344CB8AC3E}">
        <p14:creationId xmlns:p14="http://schemas.microsoft.com/office/powerpoint/2010/main" val="1073893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A54BBA9-97B7-9D5C-5A00-8F43789E5500}"/>
              </a:ext>
            </a:extLst>
          </p:cNvPr>
          <p:cNvGraphicFramePr>
            <a:graphicFrameLocks noGrp="1"/>
          </p:cNvGraphicFramePr>
          <p:nvPr/>
        </p:nvGraphicFramePr>
        <p:xfrm>
          <a:off x="2395882" y="3364159"/>
          <a:ext cx="1372864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686432">
                  <a:extLst>
                    <a:ext uri="{9D8B030D-6E8A-4147-A177-3AD203B41FA5}">
                      <a16:colId xmlns:a16="http://schemas.microsoft.com/office/drawing/2014/main" val="2833431289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CA99DA-3F17-7D09-255C-F151DEED357D}"/>
              </a:ext>
            </a:extLst>
          </p:cNvPr>
          <p:cNvCxnSpPr>
            <a:cxnSpLocks/>
          </p:cNvCxnSpPr>
          <p:nvPr/>
        </p:nvCxnSpPr>
        <p:spPr>
          <a:xfrm flipV="1">
            <a:off x="2326662" y="4051359"/>
            <a:ext cx="364703" cy="1229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2F108C-45DE-A330-B0FC-310F0CA513D5}"/>
              </a:ext>
            </a:extLst>
          </p:cNvPr>
          <p:cNvCxnSpPr>
            <a:cxnSpLocks/>
          </p:cNvCxnSpPr>
          <p:nvPr/>
        </p:nvCxnSpPr>
        <p:spPr>
          <a:xfrm flipH="1" flipV="1">
            <a:off x="2768232" y="4028922"/>
            <a:ext cx="314083" cy="1270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6E8342-07E8-2965-C489-E83DBE658881}"/>
              </a:ext>
            </a:extLst>
          </p:cNvPr>
          <p:cNvCxnSpPr>
            <a:cxnSpLocks/>
          </p:cNvCxnSpPr>
          <p:nvPr/>
        </p:nvCxnSpPr>
        <p:spPr>
          <a:xfrm flipH="1" flipV="1">
            <a:off x="2842645" y="4000372"/>
            <a:ext cx="983746" cy="1293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62A18C0-9CC7-285F-673C-ED6C90CB75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3862" y="5307912"/>
              <a:ext cx="2169093" cy="707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3031">
                      <a:extLst>
                        <a:ext uri="{9D8B030D-6E8A-4147-A177-3AD203B41FA5}">
                          <a16:colId xmlns:a16="http://schemas.microsoft.com/office/drawing/2014/main" val="4002730172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440623976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2300620790"/>
                        </a:ext>
                      </a:extLst>
                    </a:gridCol>
                  </a:tblGrid>
                  <a:tr h="7078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5152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62A18C0-9CC7-285F-673C-ED6C90CB75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869767"/>
                  </p:ext>
                </p:extLst>
              </p:nvPr>
            </p:nvGraphicFramePr>
            <p:xfrm>
              <a:off x="1973862" y="5307912"/>
              <a:ext cx="2169093" cy="707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3031">
                      <a:extLst>
                        <a:ext uri="{9D8B030D-6E8A-4147-A177-3AD203B41FA5}">
                          <a16:colId xmlns:a16="http://schemas.microsoft.com/office/drawing/2014/main" val="4002730172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440623976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2300620790"/>
                        </a:ext>
                      </a:extLst>
                    </a:gridCol>
                  </a:tblGrid>
                  <a:tr h="7078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09" t="-1754" r="-207018" b="-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1754" r="-103448" b="-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5263" t="-1754" r="-5263" b="-70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152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9FB555F-6E68-8923-6E5A-36D09DB174EF}"/>
              </a:ext>
            </a:extLst>
          </p:cNvPr>
          <p:cNvSpPr txBox="1"/>
          <p:nvPr/>
        </p:nvSpPr>
        <p:spPr>
          <a:xfrm rot="18054908">
            <a:off x="2287478" y="6360395"/>
            <a:ext cx="109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Age &gt;60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E946D-451E-ACE4-584C-738C22781E8B}"/>
              </a:ext>
            </a:extLst>
          </p:cNvPr>
          <p:cNvSpPr txBox="1"/>
          <p:nvPr/>
        </p:nvSpPr>
        <p:spPr>
          <a:xfrm rot="18054908">
            <a:off x="3054708" y="6352629"/>
            <a:ext cx="109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16483-4D1A-DD24-945C-125C31495748}"/>
              </a:ext>
            </a:extLst>
          </p:cNvPr>
          <p:cNvSpPr txBox="1"/>
          <p:nvPr/>
        </p:nvSpPr>
        <p:spPr>
          <a:xfrm rot="18054908">
            <a:off x="1500508" y="6412833"/>
            <a:ext cx="120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Intercept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F1B6F-29D0-F7E8-3EFC-DE779C9BD7B6}"/>
              </a:ext>
            </a:extLst>
          </p:cNvPr>
          <p:cNvCxnSpPr>
            <a:cxnSpLocks/>
          </p:cNvCxnSpPr>
          <p:nvPr/>
        </p:nvCxnSpPr>
        <p:spPr>
          <a:xfrm flipV="1">
            <a:off x="3024790" y="4051359"/>
            <a:ext cx="385236" cy="1239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AC2402-07CD-A673-E67F-30C651EEDECF}"/>
              </a:ext>
            </a:extLst>
          </p:cNvPr>
          <p:cNvCxnSpPr>
            <a:cxnSpLocks/>
          </p:cNvCxnSpPr>
          <p:nvPr/>
        </p:nvCxnSpPr>
        <p:spPr>
          <a:xfrm flipH="1" flipV="1">
            <a:off x="3539674" y="4051359"/>
            <a:ext cx="240769" cy="1258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BE92BD-36B5-D8A1-1080-C0696859AF93}"/>
              </a:ext>
            </a:extLst>
          </p:cNvPr>
          <p:cNvCxnSpPr>
            <a:cxnSpLocks/>
          </p:cNvCxnSpPr>
          <p:nvPr/>
        </p:nvCxnSpPr>
        <p:spPr>
          <a:xfrm flipV="1">
            <a:off x="2382146" y="4028922"/>
            <a:ext cx="926712" cy="1273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C952AE-4E97-EFAE-3531-41B5586E6440}"/>
              </a:ext>
            </a:extLst>
          </p:cNvPr>
          <p:cNvCxnSpPr>
            <a:cxnSpLocks/>
          </p:cNvCxnSpPr>
          <p:nvPr/>
        </p:nvCxnSpPr>
        <p:spPr>
          <a:xfrm flipH="1" flipV="1">
            <a:off x="3288176" y="2313783"/>
            <a:ext cx="161282" cy="1036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806CD2E5-6890-A439-0EE5-65FE97F0E569}"/>
              </a:ext>
            </a:extLst>
          </p:cNvPr>
          <p:cNvGraphicFramePr>
            <a:graphicFrameLocks noGrp="1"/>
          </p:cNvGraphicFramePr>
          <p:nvPr/>
        </p:nvGraphicFramePr>
        <p:xfrm>
          <a:off x="2744812" y="1702778"/>
          <a:ext cx="686432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146179-ACF3-4CC1-68A6-F07E08F766C9}"/>
              </a:ext>
            </a:extLst>
          </p:cNvPr>
          <p:cNvCxnSpPr>
            <a:cxnSpLocks/>
          </p:cNvCxnSpPr>
          <p:nvPr/>
        </p:nvCxnSpPr>
        <p:spPr>
          <a:xfrm flipV="1">
            <a:off x="2756310" y="2324041"/>
            <a:ext cx="154208" cy="102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690356D-7998-8D5D-D2A6-164B1985CB33}"/>
                  </a:ext>
                </a:extLst>
              </p:cNvPr>
              <p:cNvSpPr/>
              <p:nvPr/>
            </p:nvSpPr>
            <p:spPr>
              <a:xfrm>
                <a:off x="2838501" y="1014439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690356D-7998-8D5D-D2A6-164B1985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01" y="1014439"/>
                <a:ext cx="470357" cy="459473"/>
              </a:xfrm>
              <a:prstGeom prst="ellipse">
                <a:avLst/>
              </a:prstGeom>
              <a:blipFill>
                <a:blip r:embed="rId10"/>
                <a:stretch>
                  <a:fillRect l="-38462" t="-10526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D4BD4F-0321-F674-053D-41D0077FB465}"/>
              </a:ext>
            </a:extLst>
          </p:cNvPr>
          <p:cNvCxnSpPr>
            <a:cxnSpLocks/>
            <a:endCxn id="70" idx="4"/>
          </p:cNvCxnSpPr>
          <p:nvPr/>
        </p:nvCxnSpPr>
        <p:spPr>
          <a:xfrm flipV="1">
            <a:off x="3073680" y="1473912"/>
            <a:ext cx="0" cy="207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20A7A0-9EE9-E6A7-C16E-583A62B6CAB9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3073680" y="838474"/>
            <a:ext cx="0" cy="175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38ACE28-2CFC-C627-C666-B1CBBD48388F}"/>
              </a:ext>
            </a:extLst>
          </p:cNvPr>
          <p:cNvGraphicFramePr>
            <a:graphicFrameLocks noGrp="1"/>
          </p:cNvGraphicFramePr>
          <p:nvPr/>
        </p:nvGraphicFramePr>
        <p:xfrm>
          <a:off x="2730463" y="234445"/>
          <a:ext cx="686432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0D8397-ABA4-4114-7BD6-2AEFD3C1C637}"/>
                  </a:ext>
                </a:extLst>
              </p:cNvPr>
              <p:cNvSpPr txBox="1"/>
              <p:nvPr/>
            </p:nvSpPr>
            <p:spPr>
              <a:xfrm>
                <a:off x="3416895" y="249134"/>
                <a:ext cx="1980699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797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797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797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0D8397-ABA4-4114-7BD6-2AEFD3C1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895" y="249134"/>
                <a:ext cx="1980699" cy="512576"/>
              </a:xfrm>
              <a:prstGeom prst="rect">
                <a:avLst/>
              </a:prstGeom>
              <a:blipFill>
                <a:blip r:embed="rId11"/>
                <a:stretch>
                  <a:fillRect l="-192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E3B62E7F-EFBD-A9F4-4809-011E7F7E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158" y="294520"/>
            <a:ext cx="4828758" cy="1263872"/>
          </a:xfrm>
        </p:spPr>
        <p:txBody>
          <a:bodyPr>
            <a:noAutofit/>
          </a:bodyPr>
          <a:lstStyle/>
          <a:p>
            <a:r>
              <a:rPr lang="en-US" sz="4800" dirty="0"/>
              <a:t>Recall: the MLP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87621-F9DC-2CCE-F7BD-089B7511BF87}"/>
              </a:ext>
            </a:extLst>
          </p:cNvPr>
          <p:cNvSpPr txBox="1"/>
          <p:nvPr/>
        </p:nvSpPr>
        <p:spPr>
          <a:xfrm>
            <a:off x="7048954" y="2002918"/>
            <a:ext cx="4826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MLP allowed us to detect </a:t>
            </a:r>
            <a:r>
              <a:rPr lang="en-US" i="1" dirty="0"/>
              <a:t>complex, nonlinear</a:t>
            </a:r>
            <a:r>
              <a:rPr lang="en-US" dirty="0"/>
              <a:t> features…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male OR younger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OR low blood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patient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handwritten digit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…by first identifying simpler features.</a:t>
            </a:r>
          </a:p>
          <a:p>
            <a:endParaRPr lang="en-US" dirty="0"/>
          </a:p>
          <a:p>
            <a:r>
              <a:rPr lang="en-US" dirty="0"/>
              <a:t>The model makes predictions about the complex features based on which simple features are detected.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2AA479-70EF-C304-F852-154F34E8C25E}"/>
                  </a:ext>
                </a:extLst>
              </p:cNvPr>
              <p:cNvSpPr txBox="1"/>
              <p:nvPr/>
            </p:nvSpPr>
            <p:spPr>
              <a:xfrm>
                <a:off x="3395156" y="1746630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sz="2797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2AA479-70EF-C304-F852-154F34E8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56" y="1746630"/>
                <a:ext cx="482826" cy="5125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BF19E-837B-5E2B-0CEC-A6A91FC3AAA4}"/>
                  </a:ext>
                </a:extLst>
              </p:cNvPr>
              <p:cNvSpPr txBox="1"/>
              <p:nvPr/>
            </p:nvSpPr>
            <p:spPr>
              <a:xfrm>
                <a:off x="3795552" y="3431884"/>
                <a:ext cx="1980699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7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</m:oMath>
                  </m:oMathPara>
                </a14:m>
                <a:endParaRPr lang="en-US" sz="2797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BF19E-837B-5E2B-0CEC-A6A91FC3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552" y="3431884"/>
                <a:ext cx="1980699" cy="512576"/>
              </a:xfrm>
              <a:prstGeom prst="rect">
                <a:avLst/>
              </a:prstGeom>
              <a:blipFill>
                <a:blip r:embed="rId14"/>
                <a:stretch>
                  <a:fillRect l="-254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71A929-F31B-842C-7678-6EDA9C66B0AA}"/>
              </a:ext>
            </a:extLst>
          </p:cNvPr>
          <p:cNvSpPr/>
          <p:nvPr/>
        </p:nvSpPr>
        <p:spPr>
          <a:xfrm>
            <a:off x="1765602" y="2446964"/>
            <a:ext cx="4224759" cy="2430684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271179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 or patient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36" dirty="0"/>
              <a:t> 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4AA3D-1D53-584C-9C4E-2A4AE86E46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816" y="18652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0589C2D-3A22-A677-E538-C06DD89D7659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relationship between individual pixels and the outcome is not linear.</a:t>
            </a:r>
          </a:p>
        </p:txBody>
      </p:sp>
    </p:spTree>
    <p:extLst>
      <p:ext uri="{BB962C8B-B14F-4D97-AF65-F5344CB8AC3E}">
        <p14:creationId xmlns:p14="http://schemas.microsoft.com/office/powerpoint/2010/main" val="331371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 or patient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36" dirty="0"/>
              <a:t> 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9AFC1B-C17A-F64A-99F4-5DCDF048CDED}"/>
              </a:ext>
            </a:extLst>
          </p:cNvPr>
          <p:cNvSpPr/>
          <p:nvPr/>
        </p:nvSpPr>
        <p:spPr>
          <a:xfrm>
            <a:off x="2216814" y="1748906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over">
            <a:extLst>
              <a:ext uri="{FF2B5EF4-FFF2-40B4-BE49-F238E27FC236}">
                <a16:creationId xmlns:a16="http://schemas.microsoft.com/office/drawing/2014/main" id="{1141DB3C-4A52-4C4B-A0C3-D27CDC2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9933" y="1846046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5D4BA3F-8180-9A79-5967-4FDA8F7E1D10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relationship between individual pixels and the outcome is not linear.</a:t>
            </a:r>
          </a:p>
        </p:txBody>
      </p:sp>
    </p:spTree>
    <p:extLst>
      <p:ext uri="{BB962C8B-B14F-4D97-AF65-F5344CB8AC3E}">
        <p14:creationId xmlns:p14="http://schemas.microsoft.com/office/powerpoint/2010/main" val="3406941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432E9-8083-F042-BF09-42B12F45DA68}"/>
              </a:ext>
            </a:extLst>
          </p:cNvPr>
          <p:cNvSpPr txBox="1"/>
          <p:nvPr/>
        </p:nvSpPr>
        <p:spPr>
          <a:xfrm>
            <a:off x="7287897" y="6169336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4927FE-1B71-8615-1546-C785A0FF03FE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98434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7287897" y="6169336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1354410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paws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04039B-B862-6841-A959-56695BA719F3}"/>
              </a:ext>
            </a:extLst>
          </p:cNvPr>
          <p:cNvSpPr txBox="1"/>
          <p:nvPr/>
        </p:nvSpPr>
        <p:spPr>
          <a:xfrm>
            <a:off x="7112473" y="2119958"/>
            <a:ext cx="2471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high-level motifs are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specific arrangements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of low-level motifs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66880DA-CC9A-27B6-C4CD-3853B6228FD6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10606195" y="4296927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2782621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microaneurysm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exudates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hemorrhage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18157-3D08-CA40-95C1-7D7B363C163A}"/>
              </a:ext>
            </a:extLst>
          </p:cNvPr>
          <p:cNvSpPr/>
          <p:nvPr/>
        </p:nvSpPr>
        <p:spPr>
          <a:xfrm>
            <a:off x="998953" y="2102733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over">
            <a:extLst>
              <a:ext uri="{FF2B5EF4-FFF2-40B4-BE49-F238E27FC236}">
                <a16:creationId xmlns:a16="http://schemas.microsoft.com/office/drawing/2014/main" id="{ED9D5C98-47B5-7C42-A5BD-6A3014F6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072" y="2199873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A5D28AC-F040-3343-ADEB-182B2A81D0A4}"/>
              </a:ext>
            </a:extLst>
          </p:cNvPr>
          <p:cNvSpPr txBox="1"/>
          <p:nvPr/>
        </p:nvSpPr>
        <p:spPr>
          <a:xfrm>
            <a:off x="6346425" y="6181982"/>
            <a:ext cx="58455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retinopathy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F4206D-8C7D-26D5-36DD-784E98413507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1133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10606195" y="4296927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98569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2782621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microaneurysm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exudates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hemorrhage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18157-3D08-CA40-95C1-7D7B363C163A}"/>
              </a:ext>
            </a:extLst>
          </p:cNvPr>
          <p:cNvSpPr/>
          <p:nvPr/>
        </p:nvSpPr>
        <p:spPr>
          <a:xfrm>
            <a:off x="998953" y="2102733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over">
            <a:extLst>
              <a:ext uri="{FF2B5EF4-FFF2-40B4-BE49-F238E27FC236}">
                <a16:creationId xmlns:a16="http://schemas.microsoft.com/office/drawing/2014/main" id="{ED9D5C98-47B5-7C42-A5BD-6A3014F6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072" y="2199873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A5D28AC-F040-3343-ADEB-182B2A81D0A4}"/>
              </a:ext>
            </a:extLst>
          </p:cNvPr>
          <p:cNvSpPr txBox="1"/>
          <p:nvPr/>
        </p:nvSpPr>
        <p:spPr>
          <a:xfrm>
            <a:off x="6346425" y="6181982"/>
            <a:ext cx="58455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retinopathy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E53861-29C1-9A4A-99EB-38B325BB351C}"/>
              </a:ext>
            </a:extLst>
          </p:cNvPr>
          <p:cNvSpPr/>
          <p:nvPr/>
        </p:nvSpPr>
        <p:spPr>
          <a:xfrm>
            <a:off x="4708478" y="2811439"/>
            <a:ext cx="2442949" cy="29886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41F9C-B1BE-964D-8C9C-14F4BA6B3571}"/>
              </a:ext>
            </a:extLst>
          </p:cNvPr>
          <p:cNvSpPr txBox="1"/>
          <p:nvPr/>
        </p:nvSpPr>
        <p:spPr>
          <a:xfrm>
            <a:off x="4394929" y="2199873"/>
            <a:ext cx="779707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>
                <a:solidFill>
                  <a:srgbClr val="FF0000"/>
                </a:solidFill>
              </a:rPr>
              <a:t>low-level motifs are common to </a:t>
            </a:r>
            <a:r>
              <a:rPr lang="en-US" sz="2636" i="1" dirty="0">
                <a:solidFill>
                  <a:srgbClr val="FF0000"/>
                </a:solidFill>
              </a:rPr>
              <a:t>all</a:t>
            </a:r>
            <a:r>
              <a:rPr lang="en-US" sz="2636" dirty="0">
                <a:solidFill>
                  <a:srgbClr val="FF0000"/>
                </a:solidFill>
              </a:rPr>
              <a:t> naturalistic images…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4D39505-A0E0-34EC-C5FD-B5B4ABE3D795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196335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What can CNNs do, and how is it relevant to clinical medicine?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CNNs work, in brief?</a:t>
            </a:r>
          </a:p>
          <a:p>
            <a:pPr>
              <a:spcAft>
                <a:spcPts val="600"/>
              </a:spcAft>
            </a:pPr>
            <a:r>
              <a:rPr lang="en-US" dirty="0"/>
              <a:t>How do we (re)-train a model to classify medical images?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Take an existing, trained classification 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Replace the </a:t>
            </a:r>
            <a:r>
              <a:rPr lang="en-US" i="1" dirty="0"/>
              <a:t>final layer </a:t>
            </a:r>
            <a:r>
              <a:rPr lang="en-US" dirty="0"/>
              <a:t>(i.e., </a:t>
            </a:r>
            <a:r>
              <a:rPr lang="en-US" i="1" dirty="0"/>
              <a:t>prediction head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Fine-tune model parameters</a:t>
            </a:r>
          </a:p>
          <a:p>
            <a:pPr>
              <a:spcAft>
                <a:spcPts val="600"/>
              </a:spcAft>
            </a:pPr>
            <a:r>
              <a:rPr lang="en-US" dirty="0"/>
              <a:t>Notes on image data pre-processing (time permitting)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2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start with a pre-trained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beginning with random parameters, we begin with parameters learned from a different, usually non-medical task.</a:t>
            </a:r>
          </a:p>
          <a:p>
            <a:endParaRPr lang="en-US" dirty="0"/>
          </a:p>
          <a:p>
            <a:r>
              <a:rPr lang="en-US" dirty="0"/>
              <a:t>This is because these parameters are </a:t>
            </a:r>
            <a:r>
              <a:rPr lang="en-US" i="1" dirty="0"/>
              <a:t>better than random</a:t>
            </a:r>
            <a:r>
              <a:rPr lang="en-US" dirty="0"/>
              <a:t>: many features that are helpful in classifying naturalistic images are also helpful in classifying medical images.</a:t>
            </a:r>
          </a:p>
          <a:p>
            <a:endParaRPr lang="en-US" dirty="0"/>
          </a:p>
          <a:p>
            <a:r>
              <a:rPr lang="en-US" dirty="0"/>
              <a:t>This is particularly true </a:t>
            </a:r>
            <a:r>
              <a:rPr lang="en-US" i="1" dirty="0"/>
              <a:t>early</a:t>
            </a:r>
            <a:r>
              <a:rPr lang="en-US" dirty="0"/>
              <a:t> in the feature hierarchy (i.e. low-level motifs; early layers).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20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build our CNN?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Copy, modify, fine-tune. We will focus on whole-image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25452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428"/>
          <a:stretch/>
        </p:blipFill>
        <p:spPr>
          <a:xfrm>
            <a:off x="408575" y="1341650"/>
            <a:ext cx="7457239" cy="3605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7757" y="5104205"/>
            <a:ext cx="749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https://github.com/tensorflow/models/tree/master/research/slim#Pretrained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9C070-CB5E-3A48-877C-4C5BD5CC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5" y="225877"/>
            <a:ext cx="11900770" cy="737166"/>
          </a:xfrm>
        </p:spPr>
        <p:txBody>
          <a:bodyPr>
            <a:noAutofit/>
          </a:bodyPr>
          <a:lstStyle/>
          <a:p>
            <a:r>
              <a:rPr lang="en-US" sz="3600" dirty="0"/>
              <a:t>Step 1. Download a trained image classification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D3DB9-04C6-4F46-87F6-A523D84DC52A}"/>
              </a:ext>
            </a:extLst>
          </p:cNvPr>
          <p:cNvSpPr txBox="1"/>
          <p:nvPr/>
        </p:nvSpPr>
        <p:spPr>
          <a:xfrm>
            <a:off x="8135784" y="1256287"/>
            <a:ext cx="2482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Python Code:</a:t>
            </a:r>
          </a:p>
          <a:p>
            <a:r>
              <a:rPr lang="en-US" sz="2000" dirty="0"/>
              <a:t>Defines the model architecture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Checkpoint File:</a:t>
            </a:r>
          </a:p>
          <a:p>
            <a:r>
              <a:rPr lang="en-US" sz="2000" dirty="0"/>
              <a:t>Contains parameters of the trained model</a:t>
            </a:r>
          </a:p>
        </p:txBody>
      </p:sp>
      <p:pic>
        <p:nvPicPr>
          <p:cNvPr id="7" name="Picture 1" descr="page8image382623008">
            <a:extLst>
              <a:ext uri="{FF2B5EF4-FFF2-40B4-BE49-F238E27FC236}">
                <a16:creationId xmlns:a16="http://schemas.microsoft.com/office/drawing/2014/main" id="{71320247-16E6-62D0-1880-4C2FAC33E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2055" y="4260271"/>
            <a:ext cx="5244975" cy="212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8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212177" y="5578324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can divide this model into two pieces: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8905"/>
              </p:ext>
            </p:extLst>
          </p:nvPr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32" y="4887241"/>
            <a:ext cx="1860465" cy="1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(Enhance!) Inspecting the prediction head: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7161BD-B9C2-BE4C-88ED-DACEE04D2D9C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AC4910-1E82-4E9F-7A95-2D8867796951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F59CC43-5770-DB6D-C777-66F80009F5DB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24A54F-8E9D-7C9E-574E-7F0083254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252" y="6452599"/>
            <a:ext cx="1860465" cy="190493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3693"/>
              </p:ext>
            </p:extLst>
          </p:nvPr>
        </p:nvGraphicFramePr>
        <p:xfrm>
          <a:off x="8302740" y="3109747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8787674" y="3033401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8298304" y="2371810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304" y="2371810"/>
                <a:ext cx="470357" cy="459473"/>
              </a:xfrm>
              <a:prstGeom prst="ellipse">
                <a:avLst/>
              </a:prstGeom>
              <a:blipFill>
                <a:blip r:embed="rId5"/>
                <a:stretch>
                  <a:fillRect l="-35897" t="-1052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33483" y="2831283"/>
            <a:ext cx="0" cy="27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06F6D94C-C604-FC91-CF4A-4FA49568E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58996"/>
              </p:ext>
            </p:extLst>
          </p:nvPr>
        </p:nvGraphicFramePr>
        <p:xfrm>
          <a:off x="8302740" y="1663698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52" idx="2"/>
          </p:cNvCxnSpPr>
          <p:nvPr/>
        </p:nvCxnSpPr>
        <p:spPr>
          <a:xfrm flipV="1">
            <a:off x="8533483" y="2123171"/>
            <a:ext cx="0" cy="248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8723750" y="1597194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750" y="1597194"/>
                <a:ext cx="482826" cy="51257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438488" y="1559822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retinopathy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436262" y="305235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retinopathy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</p:txBody>
      </p:sp>
    </p:spTree>
    <p:extLst>
      <p:ext uri="{BB962C8B-B14F-4D97-AF65-F5344CB8AC3E}">
        <p14:creationId xmlns:p14="http://schemas.microsoft.com/office/powerpoint/2010/main" val="391434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(Enhance!) Inspecting the prediction head: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15428"/>
              </p:ext>
            </p:extLst>
          </p:nvPr>
        </p:nvGraphicFramePr>
        <p:xfrm>
          <a:off x="7862266" y="3109747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231068" y="303363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22168" y="2855342"/>
            <a:ext cx="0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0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876875" y="1561094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dog, cat, fish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777388" y="303747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dog, cat, fish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47098"/>
              </p:ext>
            </p:extLst>
          </p:nvPr>
        </p:nvGraphicFramePr>
        <p:xfrm>
          <a:off x="7862266" y="1630636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4C7A4F9-5655-6D82-C351-16DDC6E297C0}"/>
              </a:ext>
            </a:extLst>
          </p:cNvPr>
          <p:cNvSpPr txBox="1"/>
          <p:nvPr/>
        </p:nvSpPr>
        <p:spPr>
          <a:xfrm>
            <a:off x="9723898" y="2272739"/>
            <a:ext cx="233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multi-class sigmoid)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100714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/>
        </p:nvGraphicFramePr>
        <p:xfrm>
          <a:off x="7862266" y="3109747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231068" y="303363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22168" y="2855342"/>
            <a:ext cx="0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0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876875" y="1561094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dog, cat, fish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777388" y="303747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dog, cat, fish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/>
        </p:nvGraphicFramePr>
        <p:xfrm>
          <a:off x="7862266" y="1630636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4C7A4F9-5655-6D82-C351-16DDC6E297C0}"/>
              </a:ext>
            </a:extLst>
          </p:cNvPr>
          <p:cNvSpPr txBox="1"/>
          <p:nvPr/>
        </p:nvSpPr>
        <p:spPr>
          <a:xfrm>
            <a:off x="9723898" y="2272739"/>
            <a:ext cx="233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multi-class sigmoid)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B3AB4-5B6F-9CE0-381A-49BA1ADD6AD1}"/>
              </a:ext>
            </a:extLst>
          </p:cNvPr>
          <p:cNvCxnSpPr>
            <a:cxnSpLocks/>
          </p:cNvCxnSpPr>
          <p:nvPr/>
        </p:nvCxnSpPr>
        <p:spPr>
          <a:xfrm>
            <a:off x="6503466" y="3914995"/>
            <a:ext cx="4005442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39243C-37A9-A477-B283-E55808F86B06}"/>
              </a:ext>
            </a:extLst>
          </p:cNvPr>
          <p:cNvCxnSpPr>
            <a:cxnSpLocks/>
          </p:cNvCxnSpPr>
          <p:nvPr/>
        </p:nvCxnSpPr>
        <p:spPr>
          <a:xfrm>
            <a:off x="6503466" y="3914995"/>
            <a:ext cx="4005442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6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49740"/>
              </p:ext>
            </p:extLst>
          </p:nvPr>
        </p:nvGraphicFramePr>
        <p:xfrm>
          <a:off x="7668772" y="3109747"/>
          <a:ext cx="1729424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5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93634615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435370" y="3030787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H="1" flipV="1">
            <a:off x="8522168" y="2855342"/>
            <a:ext cx="11316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11316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394049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049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912969" y="1444873"/>
            <a:ext cx="2225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melanoma, carcinoma, keratosis, nevus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…and replace it with a new one appropriate for our new prediction task.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73192"/>
              </p:ext>
            </p:extLst>
          </p:nvPr>
        </p:nvGraphicFramePr>
        <p:xfrm>
          <a:off x="7668772" y="1630636"/>
          <a:ext cx="1729424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5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2430503596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pic>
        <p:nvPicPr>
          <p:cNvPr id="28" name="Picture 2" descr="Figure 2">
            <a:extLst>
              <a:ext uri="{FF2B5EF4-FFF2-40B4-BE49-F238E27FC236}">
                <a16:creationId xmlns:a16="http://schemas.microsoft.com/office/drawing/2014/main" id="{9C12EB3B-78B2-291F-33EA-C69D73911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7736746" y="6492875"/>
            <a:ext cx="1593475" cy="15934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27D9F2-9910-2FCF-141A-20F30B0003A3}"/>
              </a:ext>
            </a:extLst>
          </p:cNvPr>
          <p:cNvSpPr txBox="1"/>
          <p:nvPr/>
        </p:nvSpPr>
        <p:spPr>
          <a:xfrm>
            <a:off x="9912969" y="2923984"/>
            <a:ext cx="2225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 of melanoma, carcinoma, keratosis, nevus</a:t>
            </a:r>
          </a:p>
        </p:txBody>
      </p:sp>
    </p:spTree>
    <p:extLst>
      <p:ext uri="{BB962C8B-B14F-4D97-AF65-F5344CB8AC3E}">
        <p14:creationId xmlns:p14="http://schemas.microsoft.com/office/powerpoint/2010/main" val="199564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BC46-9ABA-7CA1-509A-615FA6B7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Train it on your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77E3-FDEE-4C97-EB96-D13B29EC0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Finally, you train the model with your dataset of medical images.</a:t>
            </a:r>
          </a:p>
          <a:p>
            <a:r>
              <a:rPr lang="en-US" dirty="0"/>
              <a:t>You train the same way you’d train any other model.*</a:t>
            </a:r>
          </a:p>
          <a:p>
            <a:r>
              <a:rPr lang="en-US" dirty="0"/>
              <a:t>The prediction head is new, so parameters in this layer are learned entirely from your data.</a:t>
            </a:r>
          </a:p>
          <a:p>
            <a:r>
              <a:rPr lang="en-US" dirty="0"/>
              <a:t>The CNN encoder is not new, so we say parameters in the encoder are </a:t>
            </a:r>
            <a:r>
              <a:rPr lang="en-US" i="1" dirty="0"/>
              <a:t>fine-tuned</a:t>
            </a:r>
            <a:r>
              <a:rPr lang="en-US" dirty="0"/>
              <a:t> to your data.</a:t>
            </a:r>
          </a:p>
          <a:p>
            <a:r>
              <a:rPr lang="en-US" dirty="0"/>
              <a:t>You’ll need a big dataset (e.g. 1k), but since you started with a pre-trained model, not as big as if you trained from scratch (e.g. 1M).</a:t>
            </a:r>
          </a:p>
          <a:p>
            <a:r>
              <a:rPr lang="en-US" dirty="0"/>
              <a:t>This process (steps 1-3) is called </a:t>
            </a:r>
            <a:r>
              <a:rPr lang="en-US" i="1" dirty="0"/>
              <a:t>transfer learning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*with a few caveats</a:t>
            </a:r>
          </a:p>
        </p:txBody>
      </p:sp>
    </p:spTree>
    <p:extLst>
      <p:ext uri="{BB962C8B-B14F-4D97-AF65-F5344CB8AC3E}">
        <p14:creationId xmlns:p14="http://schemas.microsoft.com/office/powerpoint/2010/main" val="373135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CNNs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Classification, Detection, Segmentation…</a:t>
            </a:r>
          </a:p>
        </p:txBody>
      </p:sp>
    </p:spTree>
    <p:extLst>
      <p:ext uri="{BB962C8B-B14F-4D97-AF65-F5344CB8AC3E}">
        <p14:creationId xmlns:p14="http://schemas.microsoft.com/office/powerpoint/2010/main" val="127961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3680" y="1672390"/>
            <a:ext cx="10511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fine-tuning a pre-trained model tends to be 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at least as good as learning from scratch </a:t>
            </a:r>
          </a:p>
          <a:p>
            <a:pPr lvl="1"/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(empirical result)</a:t>
            </a:r>
          </a:p>
          <a:p>
            <a:pPr marL="342900" indent="-342900">
              <a:buAutoNum type="arabicParenR"/>
            </a:pPr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2) freeze early layers and fine-tune later layers</a:t>
            </a: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	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more data → fine-tune more layers</a:t>
            </a:r>
          </a:p>
          <a:p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3) best tuning depth depends on the application, and 	should be explored as a hyperparameter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0E37-4056-0117-0E20-58D905A5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on fine-tuning:</a:t>
            </a:r>
          </a:p>
        </p:txBody>
      </p:sp>
    </p:spTree>
    <p:extLst>
      <p:ext uri="{BB962C8B-B14F-4D97-AF65-F5344CB8AC3E}">
        <p14:creationId xmlns:p14="http://schemas.microsoft.com/office/powerpoint/2010/main" val="4177146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D181-78CC-524A-B22C-1D2969DC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B594D-38BB-F74E-A7B6-CB39D96E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…also called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93643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know this one, it’s a goose!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10" y="1690688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89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have no idea what this is.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2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I’ve never seen anything like this in my life.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96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don’t see anything.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69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think this is a space shuttle.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1" t="11524" r="25931" b="38407"/>
          <a:stretch/>
        </p:blipFill>
        <p:spPr bwMode="auto">
          <a:xfrm>
            <a:off x="4478740" y="1600998"/>
            <a:ext cx="3234520" cy="489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16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8837-F7A8-364E-AFF3-6D70EEEF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Augment your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16BA-A918-5F49-A3A2-605AD099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2366" cy="4351339"/>
          </a:xfrm>
        </p:spPr>
        <p:txBody>
          <a:bodyPr/>
          <a:lstStyle/>
          <a:p>
            <a:r>
              <a:rPr lang="en-US" dirty="0"/>
              <a:t>Apply random rotations, crops, brightness adjustments, stretching,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details depend on the application.</a:t>
            </a:r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E5E7E9EC-497B-A144-9885-F018E841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6755642" y="3440254"/>
            <a:ext cx="2715903" cy="271590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78265018-1666-F044-A9D1-68D1DBF5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81" y="3359609"/>
            <a:ext cx="3595550" cy="281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CNNs can classify images or detect objects within images, including medically relevant findings.</a:t>
            </a:r>
          </a:p>
          <a:p>
            <a:pPr>
              <a:spcAft>
                <a:spcPts val="1200"/>
              </a:spcAft>
            </a:pPr>
            <a:r>
              <a:rPr lang="en-US" dirty="0"/>
              <a:t>CNNs work through hierarchical extraction of increasingly complex features.</a:t>
            </a:r>
          </a:p>
          <a:p>
            <a:pPr>
              <a:spcAft>
                <a:spcPts val="600"/>
              </a:spcAft>
            </a:pPr>
            <a:r>
              <a:rPr lang="en-US" dirty="0"/>
              <a:t>We can re-purpose a trained CNN to classify medical images by: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Finding and downloading code and parameters defining the existing 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Replacing the </a:t>
            </a:r>
            <a:r>
              <a:rPr lang="en-US" i="1" dirty="0"/>
              <a:t>final layer </a:t>
            </a:r>
            <a:r>
              <a:rPr lang="en-US" dirty="0"/>
              <a:t>(i.e., </a:t>
            </a:r>
            <a:r>
              <a:rPr lang="en-US" i="1" dirty="0"/>
              <a:t>prediction head</a:t>
            </a:r>
            <a:r>
              <a:rPr lang="en-US" dirty="0"/>
              <a:t>) with a new one suitable for our task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Training the model with our dataset to </a:t>
            </a:r>
            <a:r>
              <a:rPr lang="en-US" i="1" dirty="0"/>
              <a:t>learn</a:t>
            </a:r>
            <a:r>
              <a:rPr lang="en-US" dirty="0"/>
              <a:t> parameters in the prediction head and </a:t>
            </a:r>
            <a:r>
              <a:rPr lang="en-US" i="1" dirty="0"/>
              <a:t>fine-tune</a:t>
            </a:r>
            <a:r>
              <a:rPr lang="en-US" dirty="0"/>
              <a:t> parameters in the CNN encoder</a:t>
            </a:r>
          </a:p>
          <a:p>
            <a:pPr>
              <a:spcAft>
                <a:spcPts val="600"/>
              </a:spcAft>
            </a:pPr>
            <a:r>
              <a:rPr lang="en-US" dirty="0"/>
              <a:t>Applying random rotations, crops, brightness adjustments, </a:t>
            </a:r>
            <a:r>
              <a:rPr lang="en-US" dirty="0" err="1"/>
              <a:t>etc</a:t>
            </a:r>
            <a:r>
              <a:rPr lang="en-US" dirty="0"/>
              <a:t> during training makes the model robust to these variations if/when they are encountered</a:t>
            </a:r>
          </a:p>
        </p:txBody>
      </p:sp>
    </p:spTree>
    <p:extLst>
      <p:ext uri="{BB962C8B-B14F-4D97-AF65-F5344CB8AC3E}">
        <p14:creationId xmlns:p14="http://schemas.microsoft.com/office/powerpoint/2010/main" val="23974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42F8F-4697-3042-88C9-1CDF07FE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22814"/>
            <a:ext cx="81280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3D1953-70AB-EA4B-A592-D5538A1B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622"/>
            <a:ext cx="10515600" cy="1325563"/>
          </a:xfrm>
        </p:spPr>
        <p:txBody>
          <a:bodyPr/>
          <a:lstStyle/>
          <a:p>
            <a:r>
              <a:rPr lang="en-US" dirty="0"/>
              <a:t>Computer Vision (with a CNN)</a:t>
            </a:r>
          </a:p>
        </p:txBody>
      </p:sp>
    </p:spTree>
    <p:extLst>
      <p:ext uri="{BB962C8B-B14F-4D97-AF65-F5344CB8AC3E}">
        <p14:creationId xmlns:p14="http://schemas.microsoft.com/office/powerpoint/2010/main" val="392915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14030E-CA67-DE0C-C39A-C6ED069FA6CA}"/>
              </a:ext>
            </a:extLst>
          </p:cNvPr>
          <p:cNvCxnSpPr/>
          <p:nvPr/>
        </p:nvCxnSpPr>
        <p:spPr>
          <a:xfrm flipV="1">
            <a:off x="5818699" y="4134807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0DB9ED-EC9F-EB18-81A2-000EC24E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65701"/>
              </p:ext>
            </p:extLst>
          </p:nvPr>
        </p:nvGraphicFramePr>
        <p:xfrm>
          <a:off x="8587130" y="3540447"/>
          <a:ext cx="210573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Diabetic retinopathy?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(Yes/No)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1DCB422-019A-2B00-219C-D7ABFAF2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60" y="2462777"/>
            <a:ext cx="4267739" cy="334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33D6D-FB5D-C651-3081-4317B106A2D8}"/>
              </a:ext>
            </a:extLst>
          </p:cNvPr>
          <p:cNvSpPr txBox="1"/>
          <p:nvPr/>
        </p:nvSpPr>
        <p:spPr>
          <a:xfrm>
            <a:off x="9446388" y="5950445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Gulshan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3541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126C67-7226-8CAA-3779-615138CD6641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CC2367-A7CA-BBC7-FD3B-6DCD60AF8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6695"/>
              </p:ext>
            </p:extLst>
          </p:nvPr>
        </p:nvGraphicFramePr>
        <p:xfrm>
          <a:off x="8046802" y="3724512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 Label?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(1000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11" name="Picture 6" descr="Image result for lily">
            <a:extLst>
              <a:ext uri="{FF2B5EF4-FFF2-40B4-BE49-F238E27FC236}">
                <a16:creationId xmlns:a16="http://schemas.microsoft.com/office/drawing/2014/main" id="{EA8803D9-2FB8-BF71-EC20-E0FB46D1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2617838"/>
            <a:ext cx="2950807" cy="29508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7602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pic>
        <p:nvPicPr>
          <p:cNvPr id="4" name="Picture 1" descr="page8image382623008">
            <a:extLst>
              <a:ext uri="{FF2B5EF4-FFF2-40B4-BE49-F238E27FC236}">
                <a16:creationId xmlns:a16="http://schemas.microsoft.com/office/drawing/2014/main" id="{23A891D7-B9E6-414D-956D-75F727D5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8900" y="2369126"/>
            <a:ext cx="6934200" cy="28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A1D6D7B7-35B2-ECA7-3617-082F24948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99026" y="1839382"/>
            <a:ext cx="4993947" cy="35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ADA2F-D035-9BF6-815E-B93C61067265}"/>
              </a:ext>
            </a:extLst>
          </p:cNvPr>
          <p:cNvSpPr/>
          <p:nvPr/>
        </p:nvSpPr>
        <p:spPr>
          <a:xfrm>
            <a:off x="3644101" y="5572336"/>
            <a:ext cx="490379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b="1" dirty="0"/>
              <a:t>Dermatologist-level classification of skin cancer</a:t>
            </a:r>
          </a:p>
          <a:p>
            <a:pPr>
              <a:spcBef>
                <a:spcPct val="20000"/>
              </a:spcBef>
            </a:pPr>
            <a:r>
              <a:rPr lang="fr-FR" altLang="en-US" sz="1200" b="1" dirty="0"/>
              <a:t>Nature volume 542, pages 115–118 (02 </a:t>
            </a:r>
            <a:r>
              <a:rPr lang="fr-FR" altLang="en-US" sz="1200" b="1" dirty="0" err="1"/>
              <a:t>February</a:t>
            </a:r>
            <a:r>
              <a:rPr lang="fr-FR" altLang="en-US" sz="1200" b="1" dirty="0"/>
              <a:t> 2017)</a:t>
            </a:r>
            <a:endParaRPr lang="en-US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278285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17564</TotalTime>
  <Words>2311</Words>
  <Application>Microsoft Macintosh PowerPoint</Application>
  <PresentationFormat>Widescreen</PresentationFormat>
  <Paragraphs>389</Paragraphs>
  <Slides>48</Slides>
  <Notes>35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Cambria Math</vt:lpstr>
      <vt:lpstr>Times New Roman</vt:lpstr>
      <vt:lpstr>2_Office Theme</vt:lpstr>
      <vt:lpstr>Medical Image Analysis with CNNs</vt:lpstr>
      <vt:lpstr>Overview</vt:lpstr>
      <vt:lpstr>Overview</vt:lpstr>
      <vt:lpstr>What can CNNs do?</vt:lpstr>
      <vt:lpstr>Computer Vision (with a CNN)</vt:lpstr>
      <vt:lpstr>Binary Classification</vt:lpstr>
      <vt:lpstr>Multi-Class Classification</vt:lpstr>
      <vt:lpstr>Multi-Class Classification</vt:lpstr>
      <vt:lpstr>Multi-Class Classification</vt:lpstr>
      <vt:lpstr>PowerPoint Presentation</vt:lpstr>
      <vt:lpstr>Object Detection in Medicine</vt:lpstr>
      <vt:lpstr>Semantic Segmentation</vt:lpstr>
      <vt:lpstr>Segmentation of optic disc, fovea and retinal vasculature  Journal of Computational Science, 20, 70-79 (2017).  </vt:lpstr>
      <vt:lpstr>Detect objects, classify them, and define their boundaries (i.e. segment)</vt:lpstr>
      <vt:lpstr>Why Segment?  -&gt; Precisely Identify Boundaries</vt:lpstr>
      <vt:lpstr>Why Segment? -&gt; Determine Areas or Volumes</vt:lpstr>
      <vt:lpstr>Why Segment? -&gt; Extract features when direct classification is not feasible</vt:lpstr>
      <vt:lpstr>Segmentation of Colon Polyps in Real Time</vt:lpstr>
      <vt:lpstr>What do they all have in common?</vt:lpstr>
      <vt:lpstr>Approach: Start with SegNet, then re-train to identify polyps</vt:lpstr>
      <vt:lpstr>What do they all have in common?</vt:lpstr>
      <vt:lpstr>How do CNNs work?</vt:lpstr>
      <vt:lpstr>Recall: the MLP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start with a pre-trained model?</vt:lpstr>
      <vt:lpstr>How do we build our CNN?</vt:lpstr>
      <vt:lpstr>Step 1. Download a trained image classification model.</vt:lpstr>
      <vt:lpstr>We can divide this model into two pieces:</vt:lpstr>
      <vt:lpstr>(Enhance!) Inspecting the prediction head:</vt:lpstr>
      <vt:lpstr>(Enhance!) Inspecting the prediction head:</vt:lpstr>
      <vt:lpstr>Step 2: Replace the prediction head.</vt:lpstr>
      <vt:lpstr>Step 2: Replace the prediction head.</vt:lpstr>
      <vt:lpstr>Step 2: Replace the prediction head.</vt:lpstr>
      <vt:lpstr>Step 3: Train it on your data.</vt:lpstr>
      <vt:lpstr>Some notes on fine-tuning:</vt:lpstr>
      <vt:lpstr>Image Data Preprocessing</vt:lpstr>
      <vt:lpstr>CNN: I know this one, it’s a goose!</vt:lpstr>
      <vt:lpstr>CNN: I have no idea what this is.</vt:lpstr>
      <vt:lpstr>CNN: I’ve never seen anything like this in my life.</vt:lpstr>
      <vt:lpstr>CNN: I don’t see anything.</vt:lpstr>
      <vt:lpstr>CNN: I think this is a space shuttle.</vt:lpstr>
      <vt:lpstr>Solution: Augment your dataset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260</cp:revision>
  <cp:lastPrinted>2019-06-17T21:43:53Z</cp:lastPrinted>
  <dcterms:created xsi:type="dcterms:W3CDTF">2016-07-12T20:05:41Z</dcterms:created>
  <dcterms:modified xsi:type="dcterms:W3CDTF">2023-06-02T19:08:45Z</dcterms:modified>
</cp:coreProperties>
</file>